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E38D8-3312-151F-9794-F9EBCAE243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74D089-90AF-0C72-0956-AC54690F8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DB647D-CC7A-A2F7-E4AE-44FB6A6BB3AB}"/>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5" name="Footer Placeholder 4">
            <a:extLst>
              <a:ext uri="{FF2B5EF4-FFF2-40B4-BE49-F238E27FC236}">
                <a16:creationId xmlns:a16="http://schemas.microsoft.com/office/drawing/2014/main" id="{3F3B6240-52F0-9E1D-9624-FF1A2A0CD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646D9-2277-DF7C-2B96-51098B2EF348}"/>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4047788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4A54B-F9CE-AF0F-6692-678D7E9FFE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00A597-D7AC-CE69-2887-9B97DBDF6E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80FF8-4532-4D33-DD40-892FE84B869D}"/>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5" name="Footer Placeholder 4">
            <a:extLst>
              <a:ext uri="{FF2B5EF4-FFF2-40B4-BE49-F238E27FC236}">
                <a16:creationId xmlns:a16="http://schemas.microsoft.com/office/drawing/2014/main" id="{66A4586C-9D32-96AF-F627-4DCCC4860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3A9722-5468-AC56-E53F-F080270C9F0C}"/>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2934839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AEE275-C7B9-A6AF-4ACA-24FF1D1872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0AF31D-0AE3-F57A-18F7-43518241D9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D6C9C-BCB7-0AC3-099F-E4396B8A1058}"/>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5" name="Footer Placeholder 4">
            <a:extLst>
              <a:ext uri="{FF2B5EF4-FFF2-40B4-BE49-F238E27FC236}">
                <a16:creationId xmlns:a16="http://schemas.microsoft.com/office/drawing/2014/main" id="{F9EEAB4C-1ABE-EB85-79BB-32B1EA358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656CC-03DB-1B2D-8176-74D4558A83A8}"/>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3918275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71AC-8992-AA7F-3FFD-A024B32370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0AA373-0324-EBD2-C049-94BA7828F9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BBC05-7F4B-64F8-ACDB-0021DBEB143C}"/>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5" name="Footer Placeholder 4">
            <a:extLst>
              <a:ext uri="{FF2B5EF4-FFF2-40B4-BE49-F238E27FC236}">
                <a16:creationId xmlns:a16="http://schemas.microsoft.com/office/drawing/2014/main" id="{D9461386-6981-D2A6-B291-6AD810A22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6EFB3C-44CB-1364-C71A-73B0CE1F85E7}"/>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1395195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3C35F-3625-E3B9-3F36-94D27E83D8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F0B1BB-3A69-A5A7-562D-C123E2A550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90A780-38A7-84B3-C458-7CA7E0FF9B3E}"/>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5" name="Footer Placeholder 4">
            <a:extLst>
              <a:ext uri="{FF2B5EF4-FFF2-40B4-BE49-F238E27FC236}">
                <a16:creationId xmlns:a16="http://schemas.microsoft.com/office/drawing/2014/main" id="{2B07339B-DCC7-0DD9-ABFD-0D31D6A13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3AC3B-6BAA-07D2-7F81-980AB06B5F1E}"/>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570449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1785-71A7-A456-B82D-EF79B8139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F6FA1-86F5-9E16-8011-9F5CCB325A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F13534-1AA0-0E92-48D8-512E4712FE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73393D-F288-8E72-6AD3-AECAD93D9994}"/>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6" name="Footer Placeholder 5">
            <a:extLst>
              <a:ext uri="{FF2B5EF4-FFF2-40B4-BE49-F238E27FC236}">
                <a16:creationId xmlns:a16="http://schemas.microsoft.com/office/drawing/2014/main" id="{AD93E405-1E7B-A724-B310-D02CEE10C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B34A19-906A-CDC5-7B51-EE3D0D2281C6}"/>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3313994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8358-6177-9147-7D52-13ABA9313A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B397C9A-D24A-414B-8D17-2E527359E7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012FCC-7B28-C9BA-58CA-8270A0D9C1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887434-510B-2FC5-117F-85AFF16439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252DAC-0239-8FCC-8CEF-8BEBD4E0AF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D9D7E-EE9D-8243-3A49-0DD3B3E8E27F}"/>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8" name="Footer Placeholder 7">
            <a:extLst>
              <a:ext uri="{FF2B5EF4-FFF2-40B4-BE49-F238E27FC236}">
                <a16:creationId xmlns:a16="http://schemas.microsoft.com/office/drawing/2014/main" id="{28F57818-639B-E43C-9904-5AD2112AE3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D388A2-97A5-CE6F-8AE8-5128B10E7B95}"/>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11133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1461-F9B7-BB8E-80CD-554D66C055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00261D-3B0F-4E12-A066-8AA43726EE3B}"/>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4" name="Footer Placeholder 3">
            <a:extLst>
              <a:ext uri="{FF2B5EF4-FFF2-40B4-BE49-F238E27FC236}">
                <a16:creationId xmlns:a16="http://schemas.microsoft.com/office/drawing/2014/main" id="{A9D0CCCC-D728-5EF2-B791-FD77FC5DC9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C0AB91-0126-A3D8-BC1E-89EB157A18E1}"/>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3599087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845CA-899C-A620-7B3A-296C060F9F06}"/>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3" name="Footer Placeholder 2">
            <a:extLst>
              <a:ext uri="{FF2B5EF4-FFF2-40B4-BE49-F238E27FC236}">
                <a16:creationId xmlns:a16="http://schemas.microsoft.com/office/drawing/2014/main" id="{9EB024C4-762E-B258-F86A-974708DD4C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92B2A9-2F44-C7C7-EF79-FF301A4DB933}"/>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358796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20991-2EBF-00BB-EF6F-E5E6CFD25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F8EE77-7713-DCE7-38C0-7C00B56A96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C35624-ADB5-A477-36F8-85FCCDE01F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3D0663-9788-4321-7501-1541AADAAA52}"/>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6" name="Footer Placeholder 5">
            <a:extLst>
              <a:ext uri="{FF2B5EF4-FFF2-40B4-BE49-F238E27FC236}">
                <a16:creationId xmlns:a16="http://schemas.microsoft.com/office/drawing/2014/main" id="{7EE68438-CB0B-7566-8017-D3835C9F45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513B8D-7D61-7BCA-DAFB-C6A308FFC921}"/>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2228752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2A64B-F1EB-909C-D957-D7EA6B2377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716343-8A29-ABDC-67F3-3E45227267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36BCF0-973B-98E5-EB5A-B3A1B22DF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A83E9E-FA77-C0AE-CC81-02BFAB07E5ED}"/>
              </a:ext>
            </a:extLst>
          </p:cNvPr>
          <p:cNvSpPr>
            <a:spLocks noGrp="1"/>
          </p:cNvSpPr>
          <p:nvPr>
            <p:ph type="dt" sz="half" idx="10"/>
          </p:nvPr>
        </p:nvSpPr>
        <p:spPr/>
        <p:txBody>
          <a:bodyPr/>
          <a:lstStyle/>
          <a:p>
            <a:fld id="{DDCA1F6C-589A-4897-B747-260EA958F698}" type="datetimeFigureOut">
              <a:rPr lang="en-US" smtClean="0"/>
              <a:t>4/24/2024</a:t>
            </a:fld>
            <a:endParaRPr lang="en-US"/>
          </a:p>
        </p:txBody>
      </p:sp>
      <p:sp>
        <p:nvSpPr>
          <p:cNvPr id="6" name="Footer Placeholder 5">
            <a:extLst>
              <a:ext uri="{FF2B5EF4-FFF2-40B4-BE49-F238E27FC236}">
                <a16:creationId xmlns:a16="http://schemas.microsoft.com/office/drawing/2014/main" id="{F85461C5-0D8D-308B-D3F1-0BB92461A3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98D2A-C6BA-585B-FECF-9F2425A73E31}"/>
              </a:ext>
            </a:extLst>
          </p:cNvPr>
          <p:cNvSpPr>
            <a:spLocks noGrp="1"/>
          </p:cNvSpPr>
          <p:nvPr>
            <p:ph type="sldNum" sz="quarter" idx="12"/>
          </p:nvPr>
        </p:nvSpPr>
        <p:spPr/>
        <p:txBody>
          <a:bodyPr/>
          <a:lstStyle/>
          <a:p>
            <a:fld id="{D99E2D65-4A04-4083-8668-5B2E11F3B4C6}" type="slidenum">
              <a:rPr lang="en-US" smtClean="0"/>
              <a:t>‹#›</a:t>
            </a:fld>
            <a:endParaRPr lang="en-US"/>
          </a:p>
        </p:txBody>
      </p:sp>
    </p:spTree>
    <p:extLst>
      <p:ext uri="{BB962C8B-B14F-4D97-AF65-F5344CB8AC3E}">
        <p14:creationId xmlns:p14="http://schemas.microsoft.com/office/powerpoint/2010/main" val="196351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9C13A7-3863-A4D7-3BA2-270360B6B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C20A2-F7BC-DEE5-363D-677B372B5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13784-3432-00B1-85D7-02F435877E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CA1F6C-589A-4897-B747-260EA958F698}" type="datetimeFigureOut">
              <a:rPr lang="en-US" smtClean="0"/>
              <a:t>4/24/2024</a:t>
            </a:fld>
            <a:endParaRPr lang="en-US"/>
          </a:p>
        </p:txBody>
      </p:sp>
      <p:sp>
        <p:nvSpPr>
          <p:cNvPr id="5" name="Footer Placeholder 4">
            <a:extLst>
              <a:ext uri="{FF2B5EF4-FFF2-40B4-BE49-F238E27FC236}">
                <a16:creationId xmlns:a16="http://schemas.microsoft.com/office/drawing/2014/main" id="{3CA27059-1BB9-701B-8C0A-3C95F23AE9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B453439-3EE4-9BA7-CCBE-D6CA20A479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9E2D65-4A04-4083-8668-5B2E11F3B4C6}" type="slidenum">
              <a:rPr lang="en-US" smtClean="0"/>
              <a:t>‹#›</a:t>
            </a:fld>
            <a:endParaRPr lang="en-US"/>
          </a:p>
        </p:txBody>
      </p:sp>
    </p:spTree>
    <p:extLst>
      <p:ext uri="{BB962C8B-B14F-4D97-AF65-F5344CB8AC3E}">
        <p14:creationId xmlns:p14="http://schemas.microsoft.com/office/powerpoint/2010/main" val="2438949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reativecommons.org/licenses/by-nc-nd/2.5/" TargetMode="External"/><Relationship Id="rId5" Type="http://schemas.openxmlformats.org/officeDocument/2006/relationships/hyperlink" Target="https://creativecommons.org/licenses/by-nc-sa/2.0/" TargetMode="Externa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hyperlink" Target="https://creativecommons.org/licenses/by-nc-nd/2.0/"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creativecommons.org/licenses/by-nc-sa/2.0/" TargetMode="Externa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hyperlink" Target="https://creativecommons.org/licenses/by/2.0/" TargetMode="Externa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creativecommons.org/licenses/by-nc-sa/2.0/"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creativecommons.org/licenses/by-nc/4.0/" TargetMode="Externa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1"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4"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7EEBC-5CA1-978E-B5BA-B8E45C9827E5}"/>
              </a:ext>
            </a:extLst>
          </p:cNvPr>
          <p:cNvSpPr>
            <a:spLocks noGrp="1"/>
          </p:cNvSpPr>
          <p:nvPr>
            <p:ph type="ctrTitle"/>
          </p:nvPr>
        </p:nvSpPr>
        <p:spPr>
          <a:xfrm>
            <a:off x="2242409" y="895483"/>
            <a:ext cx="5786232" cy="3011190"/>
          </a:xfrm>
        </p:spPr>
        <p:txBody>
          <a:bodyPr>
            <a:normAutofit/>
          </a:bodyPr>
          <a:lstStyle/>
          <a:p>
            <a:r>
              <a:rPr lang="en-US" sz="5000">
                <a:solidFill>
                  <a:schemeClr val="bg1"/>
                </a:solidFill>
              </a:rPr>
              <a:t>Distinguishing Between Renewable and Non-Renewable Energy Resources</a:t>
            </a:r>
          </a:p>
        </p:txBody>
      </p:sp>
      <p:sp>
        <p:nvSpPr>
          <p:cNvPr id="3" name="Subtitle 2">
            <a:extLst>
              <a:ext uri="{FF2B5EF4-FFF2-40B4-BE49-F238E27FC236}">
                <a16:creationId xmlns:a16="http://schemas.microsoft.com/office/drawing/2014/main" id="{3E65A085-3C01-C2EB-B923-67EE4CDF3041}"/>
              </a:ext>
            </a:extLst>
          </p:cNvPr>
          <p:cNvSpPr>
            <a:spLocks noGrp="1"/>
          </p:cNvSpPr>
          <p:nvPr>
            <p:ph type="subTitle" idx="1"/>
          </p:nvPr>
        </p:nvSpPr>
        <p:spPr>
          <a:xfrm>
            <a:off x="2466270" y="4142096"/>
            <a:ext cx="5338511" cy="1055142"/>
          </a:xfrm>
        </p:spPr>
        <p:txBody>
          <a:bodyPr>
            <a:normAutofit/>
          </a:bodyPr>
          <a:lstStyle/>
          <a:p>
            <a:r>
              <a:rPr lang="en-US" sz="2000">
                <a:solidFill>
                  <a:schemeClr val="bg1"/>
                </a:solidFill>
              </a:rPr>
              <a:t>Understanding Vancouver's Energy Landscape</a:t>
            </a:r>
          </a:p>
        </p:txBody>
      </p:sp>
      <p:sp>
        <p:nvSpPr>
          <p:cNvPr id="2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5"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Oval 30">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87161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95561-2640-E1E5-F927-86495D1E7411}"/>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rPr>
              <a:t>CONTENT</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279E600D-E979-575C-5B2D-32E1FFD48AA4}"/>
              </a:ext>
            </a:extLst>
          </p:cNvPr>
          <p:cNvSpPr>
            <a:spLocks noGrp="1"/>
          </p:cNvSpPr>
          <p:nvPr>
            <p:ph idx="1"/>
          </p:nvPr>
        </p:nvSpPr>
        <p:spPr>
          <a:xfrm>
            <a:off x="6234868" y="1130846"/>
            <a:ext cx="5217173" cy="4351338"/>
          </a:xfrm>
        </p:spPr>
        <p:txBody>
          <a:bodyPr>
            <a:normAutofit/>
          </a:bodyPr>
          <a:lstStyle/>
          <a:p>
            <a:pPr marL="514350" indent="-514350">
              <a:buFont typeface="+mj-lt"/>
              <a:buAutoNum type="arabicPeriod"/>
            </a:pPr>
            <a:r>
              <a:rPr lang="en-US">
                <a:solidFill>
                  <a:schemeClr val="bg1"/>
                </a:solidFill>
              </a:rPr>
              <a:t>Distinguishing Between Renewable and Non-Renewable Energy Resources</a:t>
            </a:r>
          </a:p>
          <a:p>
            <a:pPr marL="514350" indent="-514350">
              <a:buFont typeface="+mj-lt"/>
              <a:buAutoNum type="arabicPeriod"/>
            </a:pPr>
            <a:r>
              <a:rPr lang="en-US">
                <a:solidFill>
                  <a:schemeClr val="bg1"/>
                </a:solidFill>
              </a:rPr>
              <a:t>Energy Sources in Vancouver</a:t>
            </a:r>
          </a:p>
          <a:p>
            <a:pPr marL="514350" indent="-514350">
              <a:buFont typeface="+mj-lt"/>
              <a:buAutoNum type="arabicPeriod"/>
            </a:pPr>
            <a:r>
              <a:rPr lang="en-US">
                <a:solidFill>
                  <a:schemeClr val="bg1"/>
                </a:solidFill>
              </a:rPr>
              <a:t>Transition to Renewable Energy</a:t>
            </a:r>
          </a:p>
          <a:p>
            <a:pPr marL="514350" indent="-514350">
              <a:buFont typeface="+mj-lt"/>
              <a:buAutoNum type="arabicPeriod"/>
            </a:pPr>
            <a:r>
              <a:rPr lang="en-US">
                <a:solidFill>
                  <a:schemeClr val="bg1"/>
                </a:solidFill>
              </a:rPr>
              <a:t>Local Strategies for Sustainable Energy</a:t>
            </a:r>
          </a:p>
          <a:p>
            <a:pPr marL="514350" indent="-514350">
              <a:buFont typeface="+mj-lt"/>
              <a:buAutoNum type="arabicPeriod"/>
            </a:pPr>
            <a:r>
              <a:rPr lang="en-US">
                <a:solidFill>
                  <a:schemeClr val="bg1"/>
                </a:solidFill>
              </a:rPr>
              <a:t>Acknowledgments</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1840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C7065C-B004-6F6A-59AB-9A834A16825D}"/>
              </a:ext>
            </a:extLst>
          </p:cNvPr>
          <p:cNvSpPr>
            <a:spLocks noGrp="1"/>
          </p:cNvSpPr>
          <p:nvPr>
            <p:ph type="title"/>
          </p:nvPr>
        </p:nvSpPr>
        <p:spPr>
          <a:xfrm>
            <a:off x="7508604" y="489098"/>
            <a:ext cx="3943436" cy="1785524"/>
          </a:xfrm>
        </p:spPr>
        <p:txBody>
          <a:bodyPr anchor="b">
            <a:normAutofit/>
          </a:bodyPr>
          <a:lstStyle/>
          <a:p>
            <a:r>
              <a:rPr lang="en-US" sz="2800">
                <a:solidFill>
                  <a:schemeClr val="bg1"/>
                </a:solidFill>
              </a:rPr>
              <a:t>Distinguishing Between Renewable and Non-Renewable Energy Resources</a:t>
            </a:r>
          </a:p>
        </p:txBody>
      </p:sp>
      <p:pic>
        <p:nvPicPr>
          <p:cNvPr id="1032" name="Picture 8" descr="Introducing the main renewable energies | This chart shows e… | Flickr">
            <a:extLst>
              <a:ext uri="{FF2B5EF4-FFF2-40B4-BE49-F238E27FC236}">
                <a16:creationId xmlns:a16="http://schemas.microsoft.com/office/drawing/2014/main" id="{E06E5751-35E3-D048-94DF-A8378A1B4F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421" y="462745"/>
            <a:ext cx="3217333" cy="28392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36E46D1-DF80-F196-4F5C-E0CC5C829D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09076" y="675894"/>
            <a:ext cx="3217333" cy="2412999"/>
          </a:xfrm>
          <a:prstGeom prst="rect">
            <a:avLst/>
          </a:prstGeom>
          <a:noFill/>
          <a:extLst>
            <a:ext uri="{909E8E84-426E-40DD-AFC4-6F175D3DCCD1}">
              <a14:hiddenFill xmlns:a14="http://schemas.microsoft.com/office/drawing/2010/main">
                <a:solidFill>
                  <a:srgbClr val="FFFFFF"/>
                </a:solidFill>
              </a14:hiddenFill>
            </a:ext>
          </a:extLst>
        </p:spPr>
      </p:pic>
      <p:grpSp>
        <p:nvGrpSpPr>
          <p:cNvPr id="1044"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918" y="3541604"/>
            <a:ext cx="1910252" cy="709660"/>
            <a:chOff x="2267504" y="2540250"/>
            <a:chExt cx="1990951" cy="739640"/>
          </a:xfrm>
          <a:solidFill>
            <a:schemeClr val="bg1"/>
          </a:solidFill>
        </p:grpSpPr>
        <p:sp>
          <p:nvSpPr>
            <p:cNvPr id="1040" name="Freeform: Shape 1039">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pic>
        <p:nvPicPr>
          <p:cNvPr id="1028" name="Picture 4" descr="Solar Farms: A Great Source of Renewable Energy With Some Downside – The  Johnny Green">
            <a:extLst>
              <a:ext uri="{FF2B5EF4-FFF2-40B4-BE49-F238E27FC236}">
                <a16:creationId xmlns:a16="http://schemas.microsoft.com/office/drawing/2014/main" id="{663AFFDD-3A41-2E29-96AB-B8C168A57EB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625273" y="3863613"/>
            <a:ext cx="3217333" cy="1962573"/>
          </a:xfrm>
          <a:prstGeom prst="rect">
            <a:avLst/>
          </a:prstGeom>
          <a:noFill/>
          <a:extLst>
            <a:ext uri="{909E8E84-426E-40DD-AFC4-6F175D3DCCD1}">
              <a14:hiddenFill xmlns:a14="http://schemas.microsoft.com/office/drawing/2010/main">
                <a:solidFill>
                  <a:srgbClr val="FFFFFF"/>
                </a:solidFill>
              </a14:hiddenFill>
            </a:ext>
          </a:extLst>
        </p:spPr>
      </p:pic>
      <p:sp>
        <p:nvSpPr>
          <p:cNvPr id="1043" name="Graphic 212">
            <a:extLst>
              <a:ext uri="{FF2B5EF4-FFF2-40B4-BE49-F238E27FC236}">
                <a16:creationId xmlns:a16="http://schemas.microsoft.com/office/drawing/2014/main" id="{E7C065BD-BDC2-4800-908F-25C30F042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45" name="Graphic 212">
            <a:extLst>
              <a:ext uri="{FF2B5EF4-FFF2-40B4-BE49-F238E27FC236}">
                <a16:creationId xmlns:a16="http://schemas.microsoft.com/office/drawing/2014/main" id="{612A1BC7-2F25-41BC-A0DC-8680CE996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7B04C7FD-53A8-15E6-B772-625A608A3857}"/>
              </a:ext>
            </a:extLst>
          </p:cNvPr>
          <p:cNvSpPr>
            <a:spLocks noGrp="1"/>
          </p:cNvSpPr>
          <p:nvPr>
            <p:ph idx="1"/>
          </p:nvPr>
        </p:nvSpPr>
        <p:spPr>
          <a:xfrm>
            <a:off x="7508604" y="2455101"/>
            <a:ext cx="3943437" cy="3720770"/>
          </a:xfrm>
        </p:spPr>
        <p:txBody>
          <a:bodyPr>
            <a:normAutofit/>
          </a:bodyPr>
          <a:lstStyle/>
          <a:p>
            <a:pPr marL="514350" indent="-514350">
              <a:buFont typeface="+mj-lt"/>
              <a:buAutoNum type="arabicPeriod"/>
            </a:pPr>
            <a:r>
              <a:rPr lang="en-US" sz="700">
                <a:solidFill>
                  <a:schemeClr val="bg1"/>
                </a:solidFill>
              </a:rPr>
              <a:t>Renewable Energy</a:t>
            </a:r>
          </a:p>
          <a:p>
            <a:pPr marL="457200" lvl="1" indent="0">
              <a:buNone/>
            </a:pPr>
            <a:r>
              <a:rPr lang="en-US" sz="700">
                <a:solidFill>
                  <a:schemeClr val="bg1"/>
                </a:solidFill>
              </a:rPr>
              <a:t>Renewable energy sources are those that can be naturally replenished, such as solar, wind, hydro, and geothermal energy. These sources are abundant and environmentally friendly.</a:t>
            </a:r>
          </a:p>
          <a:p>
            <a:pPr marL="514350" indent="-514350">
              <a:buFont typeface="+mj-lt"/>
              <a:buAutoNum type="arabicPeriod"/>
            </a:pPr>
            <a:r>
              <a:rPr lang="en-US" sz="700">
                <a:solidFill>
                  <a:schemeClr val="bg1"/>
                </a:solidFill>
              </a:rPr>
              <a:t>Non-Renewable Energy</a:t>
            </a:r>
          </a:p>
          <a:p>
            <a:pPr marL="457200" lvl="1" indent="0">
              <a:buNone/>
            </a:pPr>
            <a:r>
              <a:rPr lang="en-US" sz="700">
                <a:solidFill>
                  <a:schemeClr val="bg1"/>
                </a:solidFill>
              </a:rPr>
              <a:t>Non-renewable energy sources include fossil fuels like coal, oil, and natural gas. These resources are finite and contribute to air pollution and climate change.</a:t>
            </a:r>
          </a:p>
          <a:p>
            <a:pPr marL="457200" lvl="1" indent="0">
              <a:buNone/>
            </a:pPr>
            <a:endParaRPr lang="en-US" sz="700">
              <a:solidFill>
                <a:schemeClr val="bg1"/>
              </a:solidFill>
            </a:endParaRP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Aptos" panose="02110004020202020204"/>
                <a:ea typeface="+mn-ea"/>
                <a:cs typeface="+mn-cs"/>
              </a:rPr>
              <a:t>Unedited image of renewable energy chart from GRID-Arendal’s “Introducing the main renewable energies” on Flickr</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Aptos" panose="02110004020202020204"/>
                <a:ea typeface="+mn-ea"/>
                <a:cs typeface="+mn-cs"/>
              </a:rPr>
              <a:t>License: </a:t>
            </a:r>
            <a:r>
              <a:rPr kumimoji="0" lang="en-US" sz="700" b="0" i="0" u="none" strike="noStrike" kern="1200" cap="none" spc="0" normalizeH="0" baseline="0" noProof="0">
                <a:ln>
                  <a:noFill/>
                </a:ln>
                <a:solidFill>
                  <a:schemeClr val="bg1"/>
                </a:solidFill>
                <a:effectLst/>
                <a:uLnTx/>
                <a:uFillTx/>
                <a:latin typeface="Aptos" panose="02110004020202020204"/>
                <a:ea typeface="+mn-ea"/>
                <a:cs typeface="+mn-cs"/>
                <a:hlinkClick r:id="rId5"/>
              </a:rPr>
              <a:t>https://creativecommons.org/licenses/by-nc-sa/2.0/</a:t>
            </a:r>
            <a:endParaRPr kumimoji="0" lang="en-US" sz="700" b="0" i="0" u="none" strike="noStrike" kern="1200" cap="none" spc="0" normalizeH="0" baseline="0" noProof="0">
              <a:ln>
                <a:noFill/>
              </a:ln>
              <a:solidFill>
                <a:schemeClr val="bg1"/>
              </a:solidFill>
              <a:effectLst/>
              <a:uLnTx/>
              <a:uFillTx/>
              <a:latin typeface="Aptos" panose="02110004020202020204"/>
              <a:ea typeface="+mn-ea"/>
              <a:cs typeface="+mn-cs"/>
            </a:endParaRP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Aptos" panose="02110004020202020204"/>
                <a:ea typeface="+mn-ea"/>
                <a:cs typeface="+mn-cs"/>
              </a:rPr>
              <a:t>Unedited image of solar panels from </a:t>
            </a:r>
            <a:r>
              <a:rPr kumimoji="0" lang="en-US" sz="700" b="0" i="1" u="none" strike="noStrike" kern="1200" cap="none" spc="0" normalizeH="0" baseline="0" noProof="0">
                <a:ln>
                  <a:noFill/>
                </a:ln>
                <a:solidFill>
                  <a:schemeClr val="bg1"/>
                </a:solidFill>
                <a:effectLst/>
                <a:uLnTx/>
                <a:uFillTx/>
                <a:latin typeface="Aptos" panose="02110004020202020204"/>
                <a:ea typeface="+mn-ea"/>
                <a:cs typeface="+mn-cs"/>
              </a:rPr>
              <a:t>The Johnny Green</a:t>
            </a:r>
            <a:r>
              <a:rPr kumimoji="0" lang="en-US" sz="700" b="0" i="0" u="none" strike="noStrike" kern="1200" cap="none" spc="0" normalizeH="0" baseline="0" noProof="0">
                <a:ln>
                  <a:noFill/>
                </a:ln>
                <a:solidFill>
                  <a:schemeClr val="bg1"/>
                </a:solidFill>
                <a:effectLst/>
                <a:uLnTx/>
                <a:uFillTx/>
                <a:latin typeface="Aptos" panose="02110004020202020204"/>
                <a:ea typeface="+mn-ea"/>
                <a:cs typeface="+mn-cs"/>
              </a:rPr>
              <a:t>’s “Solar Farms: A Great Source of Renewable Energy with Some Downside” by Lilly Rubeck</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Aptos" panose="02110004020202020204"/>
                <a:ea typeface="+mn-ea"/>
                <a:cs typeface="+mn-cs"/>
              </a:rPr>
              <a:t>License: </a:t>
            </a:r>
            <a:r>
              <a:rPr kumimoji="0" lang="en-US" sz="700" b="0" i="0" u="none" strike="noStrike" kern="1200" cap="none" spc="0" normalizeH="0" baseline="0" noProof="0">
                <a:ln>
                  <a:noFill/>
                </a:ln>
                <a:solidFill>
                  <a:schemeClr val="bg1"/>
                </a:solidFill>
                <a:effectLst/>
                <a:uLnTx/>
                <a:uFillTx/>
                <a:latin typeface="Aptos" panose="02110004020202020204"/>
                <a:ea typeface="+mn-ea"/>
                <a:cs typeface="+mn-cs"/>
                <a:hlinkClick r:id="rId6"/>
              </a:rPr>
              <a:t>https://creativecommons.org/licenses/by-nc-nd/2.5/</a:t>
            </a:r>
            <a:endParaRPr kumimoji="0" lang="en-US" sz="700" b="0" i="0" u="none" strike="noStrike" kern="1200" cap="none" spc="0" normalizeH="0" baseline="0" noProof="0">
              <a:ln>
                <a:noFill/>
              </a:ln>
              <a:solidFill>
                <a:schemeClr val="bg1"/>
              </a:solidFill>
              <a:effectLst/>
              <a:uLnTx/>
              <a:uFillTx/>
              <a:latin typeface="Aptos" panose="02110004020202020204"/>
              <a:ea typeface="+mn-ea"/>
              <a:cs typeface="+mn-cs"/>
            </a:endParaRPr>
          </a:p>
          <a:p>
            <a:pPr marL="457200" lvl="1" indent="0">
              <a:buNone/>
            </a:pPr>
            <a:endParaRPr lang="en-US" sz="700">
              <a:solidFill>
                <a:schemeClr val="bg1"/>
              </a:solidFill>
            </a:endParaRPr>
          </a:p>
        </p:txBody>
      </p:sp>
    </p:spTree>
    <p:extLst>
      <p:ext uri="{BB962C8B-B14F-4D97-AF65-F5344CB8AC3E}">
        <p14:creationId xmlns:p14="http://schemas.microsoft.com/office/powerpoint/2010/main" val="2810813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3C21A3-8FBA-F1C4-20D3-21AB0A6C2B1F}"/>
              </a:ext>
            </a:extLst>
          </p:cNvPr>
          <p:cNvSpPr>
            <a:spLocks noGrp="1"/>
          </p:cNvSpPr>
          <p:nvPr>
            <p:ph type="title"/>
          </p:nvPr>
        </p:nvSpPr>
        <p:spPr>
          <a:xfrm>
            <a:off x="7508604" y="489098"/>
            <a:ext cx="3943436" cy="1785524"/>
          </a:xfrm>
        </p:spPr>
        <p:txBody>
          <a:bodyPr anchor="b">
            <a:normAutofit/>
          </a:bodyPr>
          <a:lstStyle/>
          <a:p>
            <a:r>
              <a:rPr lang="en-US">
                <a:solidFill>
                  <a:schemeClr val="bg1"/>
                </a:solidFill>
              </a:rPr>
              <a:t>Energy Sources in Vancouver</a:t>
            </a:r>
          </a:p>
        </p:txBody>
      </p:sp>
      <p:pic>
        <p:nvPicPr>
          <p:cNvPr id="7" name="Picture 6" descr="A graph of a graph showing the amount of gas and electricity&#10;&#10;Description automatically generated with medium confidence">
            <a:extLst>
              <a:ext uri="{FF2B5EF4-FFF2-40B4-BE49-F238E27FC236}">
                <a16:creationId xmlns:a16="http://schemas.microsoft.com/office/drawing/2014/main" id="{ED238922-C239-63BF-4286-E266426D4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400" y="448390"/>
            <a:ext cx="1871374" cy="2868007"/>
          </a:xfrm>
          <a:prstGeom prst="rect">
            <a:avLst/>
          </a:prstGeom>
        </p:spPr>
      </p:pic>
      <p:pic>
        <p:nvPicPr>
          <p:cNvPr id="10" name="Picture 9" descr="A diagram of energy sources&#10;&#10;Description automatically generated">
            <a:extLst>
              <a:ext uri="{FF2B5EF4-FFF2-40B4-BE49-F238E27FC236}">
                <a16:creationId xmlns:a16="http://schemas.microsoft.com/office/drawing/2014/main" id="{BB439D96-2BD3-A98A-3E80-475FAEC74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076" y="639699"/>
            <a:ext cx="3217333" cy="2485389"/>
          </a:xfrm>
          <a:prstGeom prst="rect">
            <a:avLst/>
          </a:prstGeom>
        </p:spPr>
      </p:pic>
      <p:grpSp>
        <p:nvGrpSpPr>
          <p:cNvPr id="17"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918" y="3541604"/>
            <a:ext cx="1910252" cy="709660"/>
            <a:chOff x="2267504" y="2540250"/>
            <a:chExt cx="1990951" cy="739640"/>
          </a:xfrm>
          <a:solidFill>
            <a:schemeClr val="bg1"/>
          </a:solidFill>
        </p:grpSpPr>
        <p:sp>
          <p:nvSpPr>
            <p:cNvPr id="18" name="Freeform: Shape 17">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pic>
        <p:nvPicPr>
          <p:cNvPr id="5" name="Picture 4" descr="A building with a river running through it&#10;&#10;Description automatically generated">
            <a:extLst>
              <a:ext uri="{FF2B5EF4-FFF2-40B4-BE49-F238E27FC236}">
                <a16:creationId xmlns:a16="http://schemas.microsoft.com/office/drawing/2014/main" id="{62C41D6C-D94D-52AC-39AB-E7B0176DB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5273" y="3771115"/>
            <a:ext cx="3217333" cy="2147569"/>
          </a:xfrm>
          <a:prstGeom prst="rect">
            <a:avLst/>
          </a:prstGeom>
        </p:spPr>
      </p:pic>
      <p:sp>
        <p:nvSpPr>
          <p:cNvPr id="21" name="Graphic 212">
            <a:extLst>
              <a:ext uri="{FF2B5EF4-FFF2-40B4-BE49-F238E27FC236}">
                <a16:creationId xmlns:a16="http://schemas.microsoft.com/office/drawing/2014/main" id="{E7C065BD-BDC2-4800-908F-25C30F042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3" name="Graphic 212">
            <a:extLst>
              <a:ext uri="{FF2B5EF4-FFF2-40B4-BE49-F238E27FC236}">
                <a16:creationId xmlns:a16="http://schemas.microsoft.com/office/drawing/2014/main" id="{612A1BC7-2F25-41BC-A0DC-8680CE996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F92300E7-15B8-9CDA-FF06-82E2CDC9D0D2}"/>
              </a:ext>
            </a:extLst>
          </p:cNvPr>
          <p:cNvSpPr>
            <a:spLocks noGrp="1"/>
          </p:cNvSpPr>
          <p:nvPr>
            <p:ph idx="1"/>
          </p:nvPr>
        </p:nvSpPr>
        <p:spPr>
          <a:xfrm>
            <a:off x="7508604" y="2455101"/>
            <a:ext cx="3943437" cy="3720770"/>
          </a:xfrm>
        </p:spPr>
        <p:txBody>
          <a:bodyPr>
            <a:normAutofit/>
          </a:bodyPr>
          <a:lstStyle/>
          <a:p>
            <a:pPr marL="514350" indent="-514350">
              <a:buFont typeface="+mj-lt"/>
              <a:buAutoNum type="arabicPeriod"/>
            </a:pPr>
            <a:r>
              <a:rPr lang="en-US" sz="700" dirty="0">
                <a:solidFill>
                  <a:schemeClr val="bg1"/>
                </a:solidFill>
              </a:rPr>
              <a:t>Hydroelectric Power</a:t>
            </a:r>
          </a:p>
          <a:p>
            <a:pPr marL="457200" lvl="1" indent="0">
              <a:buNone/>
            </a:pPr>
            <a:r>
              <a:rPr lang="en-US" sz="700" dirty="0">
                <a:solidFill>
                  <a:schemeClr val="bg1"/>
                </a:solidFill>
              </a:rPr>
              <a:t>Vancouver relies heavily on hydroelectric power, generated primarily from dams on nearby rivers. This clean energy source accounts for a significant portion of the city's electricity needs.</a:t>
            </a:r>
          </a:p>
          <a:p>
            <a:pPr marL="514350" indent="-514350">
              <a:buFont typeface="+mj-lt"/>
              <a:buAutoNum type="arabicPeriod"/>
            </a:pPr>
            <a:r>
              <a:rPr lang="en-US" sz="700" dirty="0">
                <a:solidFill>
                  <a:schemeClr val="bg1"/>
                </a:solidFill>
              </a:rPr>
              <a:t>Natural Gas</a:t>
            </a:r>
          </a:p>
          <a:p>
            <a:pPr marL="457200" lvl="1" indent="0">
              <a:buNone/>
            </a:pPr>
            <a:r>
              <a:rPr lang="en-US" sz="700" dirty="0">
                <a:solidFill>
                  <a:schemeClr val="bg1"/>
                </a:solidFill>
              </a:rPr>
              <a:t>While Vancouver has made strides in renewable energy, natural gas still plays a role in heating homes and powering industries. Efforts are underway to transition away from this non-renewable resource.</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Unedited image of U.S. energy sources pie chart from Zachary </a:t>
            </a:r>
            <a:r>
              <a:rPr kumimoji="0" lang="en-US" sz="700" b="0" i="0" u="none" strike="noStrike" kern="1200" cap="none" spc="0" normalizeH="0" baseline="0" noProof="0" dirty="0" err="1">
                <a:ln>
                  <a:noFill/>
                </a:ln>
                <a:solidFill>
                  <a:schemeClr val="bg1"/>
                </a:solidFill>
                <a:effectLst/>
                <a:uLnTx/>
                <a:uFillTx/>
                <a:latin typeface="Aptos" panose="02110004020202020204"/>
                <a:ea typeface="+mn-ea"/>
                <a:cs typeface="+mn-cs"/>
              </a:rPr>
              <a:t>Veach’s</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 “U.S. Renewable Energy Statistics” on Flickr</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License: </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hlinkClick r:id="rId5"/>
              </a:rPr>
              <a:t>https://creativecommons.org/licenses/by-nc-sa/2.0/</a:t>
            </a:r>
            <a:endPar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endParaRP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Unedited image of gas and electricity prices bar graphs from Bilby on Wikimedia Commons</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License: </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hlinkClick r:id="rId6"/>
              </a:rPr>
              <a:t>https://creativecommons.org/licenses/by-sa/3.0/</a:t>
            </a:r>
            <a:endPar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endParaRP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Unedited image of hydroelectric power plant from Pembina Institute’s “</a:t>
            </a:r>
            <a:r>
              <a:rPr kumimoji="0" lang="en-US" sz="700" b="0" i="0" u="none" strike="noStrike" kern="1200" cap="none" spc="0" normalizeH="0" baseline="0" noProof="0" dirty="0" err="1">
                <a:ln>
                  <a:noFill/>
                </a:ln>
                <a:solidFill>
                  <a:schemeClr val="bg1"/>
                </a:solidFill>
                <a:effectLst/>
                <a:uLnTx/>
                <a:uFillTx/>
                <a:latin typeface="Aptos" panose="02110004020202020204"/>
                <a:ea typeface="+mn-ea"/>
                <a:cs typeface="+mn-cs"/>
              </a:rPr>
              <a:t>Innergex</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 Renewable Energy's </a:t>
            </a:r>
            <a:r>
              <a:rPr kumimoji="0" lang="en-US" sz="700" b="0" i="0" u="none" strike="noStrike" kern="1200" cap="none" spc="0" normalizeH="0" baseline="0" noProof="0" dirty="0" err="1">
                <a:ln>
                  <a:noFill/>
                </a:ln>
                <a:solidFill>
                  <a:schemeClr val="bg1"/>
                </a:solidFill>
                <a:effectLst/>
                <a:uLnTx/>
                <a:uFillTx/>
                <a:latin typeface="Aptos" panose="02110004020202020204"/>
                <a:ea typeface="+mn-ea"/>
                <a:cs typeface="+mn-cs"/>
              </a:rPr>
              <a:t>Ashlu</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 Creek run-of-river hydroelectric power plant, northwest of Squamish, B.C.” on Flickr</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License: </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hlinkClick r:id="rId7"/>
              </a:rPr>
              <a:t>https://creativecommons.org/licenses/by-nc-nd/2.0/</a:t>
            </a:r>
            <a:endPar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endParaRPr>
          </a:p>
          <a:p>
            <a:pPr marL="457200" lvl="1" indent="0">
              <a:buNone/>
            </a:pPr>
            <a:endParaRPr lang="en-US" sz="700" dirty="0">
              <a:solidFill>
                <a:schemeClr val="bg1"/>
              </a:solidFill>
            </a:endParaRPr>
          </a:p>
        </p:txBody>
      </p:sp>
    </p:spTree>
    <p:extLst>
      <p:ext uri="{BB962C8B-B14F-4D97-AF65-F5344CB8AC3E}">
        <p14:creationId xmlns:p14="http://schemas.microsoft.com/office/powerpoint/2010/main" val="108654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608325-AA74-520F-570E-4869E170CB24}"/>
              </a:ext>
            </a:extLst>
          </p:cNvPr>
          <p:cNvSpPr>
            <a:spLocks noGrp="1"/>
          </p:cNvSpPr>
          <p:nvPr>
            <p:ph type="title"/>
          </p:nvPr>
        </p:nvSpPr>
        <p:spPr>
          <a:xfrm>
            <a:off x="7508604" y="489098"/>
            <a:ext cx="3943436" cy="1785524"/>
          </a:xfrm>
        </p:spPr>
        <p:txBody>
          <a:bodyPr anchor="b">
            <a:normAutofit/>
          </a:bodyPr>
          <a:lstStyle/>
          <a:p>
            <a:r>
              <a:rPr lang="en-US" sz="4100">
                <a:solidFill>
                  <a:schemeClr val="bg1"/>
                </a:solidFill>
              </a:rPr>
              <a:t>Transition to Renewable Energy</a:t>
            </a:r>
          </a:p>
        </p:txBody>
      </p:sp>
      <p:pic>
        <p:nvPicPr>
          <p:cNvPr id="5" name="Picture 4" descr="Men installing solar panels on a roof&#10;&#10;Description automatically generated">
            <a:extLst>
              <a:ext uri="{FF2B5EF4-FFF2-40B4-BE49-F238E27FC236}">
                <a16:creationId xmlns:a16="http://schemas.microsoft.com/office/drawing/2014/main" id="{77815E95-8A0F-DFFA-3008-194C35153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21" y="732197"/>
            <a:ext cx="3217333" cy="2300393"/>
          </a:xfrm>
          <a:prstGeom prst="rect">
            <a:avLst/>
          </a:prstGeom>
        </p:spPr>
      </p:pic>
      <p:pic>
        <p:nvPicPr>
          <p:cNvPr id="8" name="Picture 7" descr="Several wind turbines in a field&#10;&#10;Description automatically generated">
            <a:extLst>
              <a:ext uri="{FF2B5EF4-FFF2-40B4-BE49-F238E27FC236}">
                <a16:creationId xmlns:a16="http://schemas.microsoft.com/office/drawing/2014/main" id="{9A6416C8-4FD5-DE19-6C0C-2B8235C2E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076" y="804587"/>
            <a:ext cx="3217333" cy="2155613"/>
          </a:xfrm>
          <a:prstGeom prst="rect">
            <a:avLst/>
          </a:prstGeom>
        </p:spPr>
      </p:pic>
      <p:grpSp>
        <p:nvGrpSpPr>
          <p:cNvPr id="18" name="Graphic 38">
            <a:extLst>
              <a:ext uri="{FF2B5EF4-FFF2-40B4-BE49-F238E27FC236}">
                <a16:creationId xmlns:a16="http://schemas.microsoft.com/office/drawing/2014/main" id="{1E8369D0-2C3B-4E27-AC6C-A246AC28CD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918" y="3541604"/>
            <a:ext cx="1910252" cy="709660"/>
            <a:chOff x="2267504" y="2540250"/>
            <a:chExt cx="1990951" cy="739640"/>
          </a:xfrm>
          <a:solidFill>
            <a:schemeClr val="bg1"/>
          </a:solidFill>
        </p:grpSpPr>
        <p:sp>
          <p:nvSpPr>
            <p:cNvPr id="19" name="Freeform: Shape 18">
              <a:extLst>
                <a:ext uri="{FF2B5EF4-FFF2-40B4-BE49-F238E27FC236}">
                  <a16:creationId xmlns:a16="http://schemas.microsoft.com/office/drawing/2014/main" id="{A3D5586F-4573-4C57-9793-1EBFDC896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EED35EF-93A0-4921-941C-ECC67AE2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pic>
        <p:nvPicPr>
          <p:cNvPr id="11" name="Picture 10" descr="A diagram of a green energy source&#10;&#10;Description automatically generated">
            <a:extLst>
              <a:ext uri="{FF2B5EF4-FFF2-40B4-BE49-F238E27FC236}">
                <a16:creationId xmlns:a16="http://schemas.microsoft.com/office/drawing/2014/main" id="{2612D2B5-B8FB-9990-8D7C-EE0A81FAC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5273" y="3779158"/>
            <a:ext cx="3217333" cy="2131483"/>
          </a:xfrm>
          <a:prstGeom prst="rect">
            <a:avLst/>
          </a:prstGeom>
        </p:spPr>
      </p:pic>
      <p:sp>
        <p:nvSpPr>
          <p:cNvPr id="22" name="Graphic 212">
            <a:extLst>
              <a:ext uri="{FF2B5EF4-FFF2-40B4-BE49-F238E27FC236}">
                <a16:creationId xmlns:a16="http://schemas.microsoft.com/office/drawing/2014/main" id="{E7C065BD-BDC2-4800-908F-25C30F042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612A1BC7-2F25-41BC-A0DC-8680CE996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803" y="4091012"/>
            <a:ext cx="869294" cy="86929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C5F41358-D733-9525-F711-E45C4DAA9FDD}"/>
              </a:ext>
            </a:extLst>
          </p:cNvPr>
          <p:cNvSpPr>
            <a:spLocks noGrp="1"/>
          </p:cNvSpPr>
          <p:nvPr>
            <p:ph idx="1"/>
          </p:nvPr>
        </p:nvSpPr>
        <p:spPr>
          <a:xfrm>
            <a:off x="7508604" y="2455101"/>
            <a:ext cx="3943437" cy="3720770"/>
          </a:xfrm>
        </p:spPr>
        <p:txBody>
          <a:bodyPr>
            <a:normAutofit/>
          </a:bodyPr>
          <a:lstStyle/>
          <a:p>
            <a:pPr marL="514350" indent="-514350">
              <a:buFont typeface="+mj-lt"/>
              <a:buAutoNum type="arabicPeriod"/>
            </a:pPr>
            <a:r>
              <a:rPr lang="en-US" sz="700" dirty="0">
                <a:solidFill>
                  <a:schemeClr val="bg1"/>
                </a:solidFill>
              </a:rPr>
              <a:t>Solar Energy</a:t>
            </a:r>
          </a:p>
          <a:p>
            <a:pPr marL="457200" lvl="1" indent="0">
              <a:buNone/>
            </a:pPr>
            <a:r>
              <a:rPr lang="en-US" sz="700" dirty="0">
                <a:solidFill>
                  <a:schemeClr val="bg1"/>
                </a:solidFill>
              </a:rPr>
              <a:t>The adoption of solar energy systems is increasing in Vancouver, particularly for residential and commercial properties. Solar panels harness sunlight to generate electricity, reducing reliance on fossil fuels.</a:t>
            </a:r>
          </a:p>
          <a:p>
            <a:pPr marL="514350" indent="-514350">
              <a:buFont typeface="+mj-lt"/>
              <a:buAutoNum type="arabicPeriod"/>
            </a:pPr>
            <a:r>
              <a:rPr lang="en-US" sz="700" dirty="0">
                <a:solidFill>
                  <a:schemeClr val="bg1"/>
                </a:solidFill>
              </a:rPr>
              <a:t>Wind Energy</a:t>
            </a:r>
          </a:p>
          <a:p>
            <a:pPr marL="457200" lvl="1" indent="0">
              <a:buNone/>
            </a:pPr>
            <a:r>
              <a:rPr lang="en-US" sz="700" dirty="0">
                <a:solidFill>
                  <a:schemeClr val="bg1"/>
                </a:solidFill>
              </a:rPr>
              <a:t>Vancouver's coastal location makes it well-suited for wind energy generation. Wind turbines installed in strategic locations harness the power of the wind to produce clean electricity for the city.</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Unedited image of wind turbines from Altamont Pass Wind Turbines on Wikimedia Commons, by David J Laporte</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License: </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hlinkClick r:id="rId5"/>
              </a:rPr>
              <a:t>https://creativecommons.org/licenses/by/2.0/</a:t>
            </a:r>
            <a:endPar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endParaRP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Unedited image of wind turbines from Heinrich-</a:t>
            </a:r>
            <a:r>
              <a:rPr kumimoji="0" lang="en-US" sz="700" b="0" i="0" u="none" strike="noStrike" kern="1200" cap="none" spc="0" normalizeH="0" baseline="0" noProof="0" dirty="0" err="1">
                <a:ln>
                  <a:noFill/>
                </a:ln>
                <a:solidFill>
                  <a:schemeClr val="bg1"/>
                </a:solidFill>
                <a:effectLst/>
                <a:uLnTx/>
                <a:uFillTx/>
                <a:latin typeface="Aptos" panose="02110004020202020204"/>
                <a:ea typeface="+mn-ea"/>
                <a:cs typeface="+mn-cs"/>
              </a:rPr>
              <a:t>Böll</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-Stiftung’s “12 BRIEF LESSONS ON EUROPE’S ENERGY TRANSITION” on Flickr </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License: </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hlinkClick r:id="rId5"/>
              </a:rPr>
              <a:t>https://creativecommons.org/licenses/by/2.0/</a:t>
            </a:r>
            <a:endPar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endParaRP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Unedited image of solar panel installation uploaded to Wikimedia Commons by </a:t>
            </a:r>
            <a:r>
              <a:rPr kumimoji="0" lang="en-US" sz="700" b="0" i="0" u="none" strike="noStrike" kern="1200" cap="none" spc="0" normalizeH="0" baseline="0" noProof="0" dirty="0" err="1">
                <a:ln>
                  <a:noFill/>
                </a:ln>
                <a:solidFill>
                  <a:schemeClr val="bg1"/>
                </a:solidFill>
                <a:effectLst/>
                <a:uLnTx/>
                <a:uFillTx/>
                <a:latin typeface="Aptos" panose="02110004020202020204"/>
                <a:ea typeface="+mn-ea"/>
                <a:cs typeface="+mn-cs"/>
              </a:rPr>
              <a:t>AlbertHerring</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 from Wayne National Forest Solar Pane Construction</a:t>
            </a:r>
          </a:p>
          <a:p>
            <a:pPr marL="0" marR="0" lvl="0" indent="0" defTabSz="914400" rtl="0" eaLnBrk="1" fontAlgn="auto" latinLnBrk="0" hangingPunct="1">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rPr>
              <a:t>License: </a:t>
            </a:r>
            <a:r>
              <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hlinkClick r:id="rId5"/>
              </a:rPr>
              <a:t>https://creativecommons.org/licenses/by/2.0/</a:t>
            </a:r>
            <a:endParaRPr kumimoji="0" lang="en-US" sz="700" b="0" i="0" u="none" strike="noStrike" kern="1200" cap="none" spc="0" normalizeH="0" baseline="0" noProof="0" dirty="0">
              <a:ln>
                <a:noFill/>
              </a:ln>
              <a:solidFill>
                <a:schemeClr val="bg1"/>
              </a:solidFill>
              <a:effectLst/>
              <a:uLnTx/>
              <a:uFillTx/>
              <a:latin typeface="Aptos" panose="02110004020202020204"/>
              <a:ea typeface="+mn-ea"/>
              <a:cs typeface="+mn-cs"/>
            </a:endParaRPr>
          </a:p>
          <a:p>
            <a:pPr marL="457200" lvl="1" indent="0">
              <a:buNone/>
            </a:pPr>
            <a:endParaRPr lang="en-US" sz="700" dirty="0">
              <a:solidFill>
                <a:schemeClr val="bg1"/>
              </a:solidFill>
            </a:endParaRPr>
          </a:p>
        </p:txBody>
      </p:sp>
    </p:spTree>
    <p:extLst>
      <p:ext uri="{BB962C8B-B14F-4D97-AF65-F5344CB8AC3E}">
        <p14:creationId xmlns:p14="http://schemas.microsoft.com/office/powerpoint/2010/main" val="2822301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CE5D0-2B52-43CE-630E-CA48A0636D53}"/>
              </a:ext>
            </a:extLst>
          </p:cNvPr>
          <p:cNvSpPr>
            <a:spLocks noGrp="1"/>
          </p:cNvSpPr>
          <p:nvPr>
            <p:ph type="title"/>
          </p:nvPr>
        </p:nvSpPr>
        <p:spPr>
          <a:xfrm>
            <a:off x="971368" y="371719"/>
            <a:ext cx="6125964" cy="1906863"/>
          </a:xfrm>
        </p:spPr>
        <p:txBody>
          <a:bodyPr anchor="b">
            <a:normAutofit/>
          </a:bodyPr>
          <a:lstStyle/>
          <a:p>
            <a:r>
              <a:rPr lang="en-US" dirty="0"/>
              <a:t>Local Strategies for Sustainable Energy</a:t>
            </a:r>
          </a:p>
        </p:txBody>
      </p:sp>
      <p:sp>
        <p:nvSpPr>
          <p:cNvPr id="3" name="Content Placeholder 2">
            <a:extLst>
              <a:ext uri="{FF2B5EF4-FFF2-40B4-BE49-F238E27FC236}">
                <a16:creationId xmlns:a16="http://schemas.microsoft.com/office/drawing/2014/main" id="{8A02F597-9E3D-1BE4-76AE-3B94CA310D3C}"/>
              </a:ext>
            </a:extLst>
          </p:cNvPr>
          <p:cNvSpPr>
            <a:spLocks noGrp="1"/>
          </p:cNvSpPr>
          <p:nvPr>
            <p:ph idx="1"/>
          </p:nvPr>
        </p:nvSpPr>
        <p:spPr>
          <a:xfrm>
            <a:off x="971368" y="2711395"/>
            <a:ext cx="4114801" cy="3465568"/>
          </a:xfrm>
        </p:spPr>
        <p:txBody>
          <a:bodyPr>
            <a:normAutofit/>
          </a:bodyPr>
          <a:lstStyle/>
          <a:p>
            <a:pPr marL="514350" indent="-514350">
              <a:buFont typeface="+mj-lt"/>
              <a:buAutoNum type="arabicPeriod"/>
            </a:pPr>
            <a:r>
              <a:rPr lang="en-US" sz="800" dirty="0"/>
              <a:t>Decreasing Energy Use</a:t>
            </a:r>
          </a:p>
          <a:p>
            <a:pPr marL="457200" lvl="1" indent="0">
              <a:buNone/>
            </a:pPr>
            <a:r>
              <a:rPr lang="en-US" sz="800" dirty="0"/>
              <a:t>Initiatives promoting energy efficiency in buildings and transportation aim to reduce overall energy consumption in Vancouver. This includes retrofitting buildings with energy-efficient technologies and promoting public transit.</a:t>
            </a:r>
          </a:p>
          <a:p>
            <a:pPr marL="514350" indent="-514350">
              <a:buFont typeface="+mj-lt"/>
              <a:buAutoNum type="arabicPeriod"/>
            </a:pPr>
            <a:r>
              <a:rPr lang="en-US" sz="800" dirty="0"/>
              <a:t>Increasing Renewable Energy Use</a:t>
            </a:r>
          </a:p>
          <a:p>
            <a:pPr marL="457200" lvl="1" indent="0">
              <a:buNone/>
            </a:pPr>
            <a:r>
              <a:rPr lang="en-US" sz="800" dirty="0"/>
              <a:t>Incentives and policies support the adoption of renewable energy technologies, such as rooftop solar panels and community solar projects. These efforts contribute to a more sustainable energy future for Vancouver.</a:t>
            </a:r>
          </a:p>
          <a:p>
            <a:pPr marL="514350" indent="-514350">
              <a:buFont typeface="+mj-lt"/>
              <a:buAutoNum type="arabicPeriod"/>
            </a:pPr>
            <a:r>
              <a:rPr lang="en-US" sz="800" dirty="0"/>
              <a:t>Increasing Renewable Energy Supply</a:t>
            </a:r>
          </a:p>
          <a:p>
            <a:pPr marL="457200" lvl="1" indent="0">
              <a:buNone/>
            </a:pPr>
            <a:r>
              <a:rPr lang="en-US" sz="800" dirty="0"/>
              <a:t>Investments in renewable energy infrastructure, such as expanding hydroelectric capacity and exploring tidal energy options, aim to increase the supply of clean energy in Vancouver and reduce dependence on fossil fuels.</a:t>
            </a:r>
          </a:p>
          <a:p>
            <a:pPr marL="0" marR="0" lvl="0" indent="0"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Aptos" panose="02110004020202020204"/>
                <a:ea typeface="+mn-ea"/>
                <a:cs typeface="+mn-cs"/>
              </a:rPr>
              <a:t>Unedited image of statistical figures from Zachary </a:t>
            </a:r>
            <a:r>
              <a:rPr kumimoji="0" lang="en-US" sz="800" b="0" i="0" u="none" strike="noStrike" kern="1200" cap="none" spc="0" normalizeH="0" baseline="0" noProof="0" dirty="0" err="1">
                <a:ln>
                  <a:noFill/>
                </a:ln>
                <a:effectLst/>
                <a:uLnTx/>
                <a:uFillTx/>
                <a:latin typeface="Aptos" panose="02110004020202020204"/>
                <a:ea typeface="+mn-ea"/>
                <a:cs typeface="+mn-cs"/>
              </a:rPr>
              <a:t>Veach’s</a:t>
            </a:r>
            <a:r>
              <a:rPr kumimoji="0" lang="en-US" sz="800" b="0" i="0" u="none" strike="noStrike" kern="1200" cap="none" spc="0" normalizeH="0" baseline="0" noProof="0" dirty="0">
                <a:ln>
                  <a:noFill/>
                </a:ln>
                <a:effectLst/>
                <a:uLnTx/>
                <a:uFillTx/>
                <a:latin typeface="Aptos" panose="02110004020202020204"/>
                <a:ea typeface="+mn-ea"/>
                <a:cs typeface="+mn-cs"/>
              </a:rPr>
              <a:t> “renewable energy incentive programs statistics” on Flickr</a:t>
            </a:r>
          </a:p>
          <a:p>
            <a:pPr marL="0" marR="0" lvl="0" indent="0"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Aptos" panose="02110004020202020204"/>
                <a:ea typeface="+mn-ea"/>
                <a:cs typeface="+mn-cs"/>
              </a:rPr>
              <a:t>License: </a:t>
            </a:r>
            <a:r>
              <a:rPr kumimoji="0" lang="en-US" sz="800" b="0" i="0" u="none" strike="noStrike" kern="1200" cap="none" spc="0" normalizeH="0" baseline="0" noProof="0" dirty="0">
                <a:ln>
                  <a:noFill/>
                </a:ln>
                <a:effectLst/>
                <a:uLnTx/>
                <a:uFillTx/>
                <a:latin typeface="Aptos" panose="02110004020202020204"/>
                <a:ea typeface="+mn-ea"/>
                <a:cs typeface="+mn-cs"/>
                <a:hlinkClick r:id="rId2"/>
              </a:rPr>
              <a:t>https://creativecommons.org/licenses/by-nc-sa/2.0/</a:t>
            </a:r>
            <a:endParaRPr kumimoji="0" lang="en-US" sz="800" b="0" i="0" u="none" strike="noStrike" kern="1200" cap="none" spc="0" normalizeH="0" baseline="0" noProof="0" dirty="0">
              <a:ln>
                <a:noFill/>
              </a:ln>
              <a:effectLst/>
              <a:uLnTx/>
              <a:uFillTx/>
              <a:latin typeface="Aptos" panose="02110004020202020204"/>
              <a:ea typeface="+mn-ea"/>
              <a:cs typeface="+mn-cs"/>
            </a:endParaRPr>
          </a:p>
          <a:p>
            <a:pPr marL="0" marR="0" lvl="0" indent="0"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Aptos" panose="02110004020202020204"/>
                <a:ea typeface="+mn-ea"/>
                <a:cs typeface="+mn-cs"/>
              </a:rPr>
              <a:t>Unedited image of Vancouver Transit Network by Paul </a:t>
            </a:r>
            <a:r>
              <a:rPr kumimoji="0" lang="en-US" sz="800" b="0" i="0" u="none" strike="noStrike" kern="1200" cap="none" spc="0" normalizeH="0" baseline="0" noProof="0" dirty="0" err="1">
                <a:ln>
                  <a:noFill/>
                </a:ln>
                <a:effectLst/>
                <a:uLnTx/>
                <a:uFillTx/>
                <a:latin typeface="Aptos" panose="02110004020202020204"/>
                <a:ea typeface="+mn-ea"/>
                <a:cs typeface="+mn-cs"/>
              </a:rPr>
              <a:t>Wittal</a:t>
            </a:r>
            <a:r>
              <a:rPr kumimoji="0" lang="en-US" sz="800" b="0" i="0" u="none" strike="noStrike" kern="1200" cap="none" spc="0" normalizeH="0" baseline="0" noProof="0" dirty="0">
                <a:ln>
                  <a:noFill/>
                </a:ln>
                <a:effectLst/>
                <a:uLnTx/>
                <a:uFillTx/>
                <a:latin typeface="Aptos" panose="02110004020202020204"/>
                <a:ea typeface="+mn-ea"/>
                <a:cs typeface="+mn-cs"/>
              </a:rPr>
              <a:t> on Wikimedia Commons</a:t>
            </a:r>
          </a:p>
          <a:p>
            <a:pPr marL="0" marR="0" lvl="0" indent="0"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Aptos" panose="02110004020202020204"/>
                <a:ea typeface="+mn-ea"/>
                <a:cs typeface="+mn-cs"/>
              </a:rPr>
              <a:t>License: </a:t>
            </a:r>
            <a:r>
              <a:rPr kumimoji="0" lang="en-US" sz="800" b="0" i="0" u="none" strike="noStrike" kern="1200" cap="none" spc="0" normalizeH="0" baseline="0" noProof="0" dirty="0">
                <a:ln>
                  <a:noFill/>
                </a:ln>
                <a:effectLst/>
                <a:uLnTx/>
                <a:uFillTx/>
                <a:latin typeface="Aptos" panose="02110004020202020204"/>
                <a:ea typeface="+mn-ea"/>
                <a:cs typeface="+mn-cs"/>
                <a:hlinkClick r:id="rId3"/>
              </a:rPr>
              <a:t>https://creativecommons.org/licenses/by-sa/4.0/</a:t>
            </a:r>
            <a:endParaRPr kumimoji="0" lang="en-US" sz="800" b="0" i="0" u="none" strike="noStrike" kern="1200" cap="none" spc="0" normalizeH="0" baseline="0" noProof="0" dirty="0">
              <a:ln>
                <a:noFill/>
              </a:ln>
              <a:effectLst/>
              <a:uLnTx/>
              <a:uFillTx/>
              <a:latin typeface="Aptos" panose="02110004020202020204"/>
              <a:ea typeface="+mn-ea"/>
              <a:cs typeface="+mn-cs"/>
            </a:endParaRPr>
          </a:p>
          <a:p>
            <a:pPr marL="0" marR="0" lvl="0" indent="0"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Aptos" panose="02110004020202020204"/>
                <a:ea typeface="+mn-ea"/>
                <a:cs typeface="+mn-cs"/>
              </a:rPr>
              <a:t>Unedited image of downtown Vancouver from Green Energy Futures’ “Vancouver’s Downtown eastside” on Flickr</a:t>
            </a:r>
          </a:p>
          <a:p>
            <a:pPr marL="0" marR="0" lvl="0" indent="0" defTabSz="914400" rtl="0" eaLnBrk="1" fontAlgn="auto" latinLnBrk="0" hangingPunct="1">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Aptos" panose="02110004020202020204"/>
                <a:ea typeface="+mn-ea"/>
                <a:cs typeface="+mn-cs"/>
              </a:rPr>
              <a:t>License: </a:t>
            </a:r>
            <a:r>
              <a:rPr kumimoji="0" lang="en-US" sz="800" b="0" i="0" u="none" strike="noStrike" kern="1200" cap="none" spc="0" normalizeH="0" baseline="0" noProof="0" dirty="0">
                <a:ln>
                  <a:noFill/>
                </a:ln>
                <a:effectLst/>
                <a:uLnTx/>
                <a:uFillTx/>
                <a:latin typeface="Aptos" panose="02110004020202020204"/>
                <a:ea typeface="+mn-ea"/>
                <a:cs typeface="+mn-cs"/>
                <a:hlinkClick r:id="rId2"/>
              </a:rPr>
              <a:t>https://creativecommons.org/licenses/by-nc-sa/2.0/</a:t>
            </a:r>
            <a:endParaRPr kumimoji="0" lang="en-US" sz="800" b="0" i="0" u="none" strike="noStrike" kern="1200" cap="none" spc="0" normalizeH="0" baseline="0" noProof="0" dirty="0">
              <a:ln>
                <a:noFill/>
              </a:ln>
              <a:effectLst/>
              <a:uLnTx/>
              <a:uFillTx/>
              <a:latin typeface="Aptos" panose="02110004020202020204"/>
              <a:ea typeface="+mn-ea"/>
              <a:cs typeface="+mn-cs"/>
            </a:endParaRPr>
          </a:p>
          <a:p>
            <a:pPr marL="457200" lvl="1" indent="0">
              <a:buNone/>
            </a:pPr>
            <a:endParaRPr lang="en-US" sz="800" dirty="0"/>
          </a:p>
        </p:txBody>
      </p:sp>
      <p:pic>
        <p:nvPicPr>
          <p:cNvPr id="5" name="Picture 4" descr="High angle view of a city&#10;&#10;Description automatically generated">
            <a:extLst>
              <a:ext uri="{FF2B5EF4-FFF2-40B4-BE49-F238E27FC236}">
                <a16:creationId xmlns:a16="http://schemas.microsoft.com/office/drawing/2014/main" id="{B0CDDED8-EAF8-AF97-5C88-DA3973FCC5A7}"/>
              </a:ext>
            </a:extLst>
          </p:cNvPr>
          <p:cNvPicPr>
            <a:picLocks noChangeAspect="1"/>
          </p:cNvPicPr>
          <p:nvPr/>
        </p:nvPicPr>
        <p:blipFill rotWithShape="1">
          <a:blip r:embed="rId4">
            <a:extLst>
              <a:ext uri="{28A0092B-C50C-407E-A947-70E740481C1C}">
                <a14:useLocalDpi xmlns:a14="http://schemas.microsoft.com/office/drawing/2010/main" val="0"/>
              </a:ext>
            </a:extLst>
          </a:blip>
          <a:srcRect t="21878" r="-1" b="21548"/>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7" name="Picture 6" descr="A close-up of a graph&#10;&#10;Description automatically generated">
            <a:extLst>
              <a:ext uri="{FF2B5EF4-FFF2-40B4-BE49-F238E27FC236}">
                <a16:creationId xmlns:a16="http://schemas.microsoft.com/office/drawing/2014/main" id="{F762590F-F75C-AFB8-F642-D34FD128BBAF}"/>
              </a:ext>
            </a:extLst>
          </p:cNvPr>
          <p:cNvPicPr>
            <a:picLocks noChangeAspect="1"/>
          </p:cNvPicPr>
          <p:nvPr/>
        </p:nvPicPr>
        <p:blipFill rotWithShape="1">
          <a:blip r:embed="rId5">
            <a:extLst>
              <a:ext uri="{28A0092B-C50C-407E-A947-70E740481C1C}">
                <a14:useLocalDpi xmlns:a14="http://schemas.microsoft.com/office/drawing/2010/main" val="0"/>
              </a:ext>
            </a:extLst>
          </a:blip>
          <a:srcRect l="15744" r="32276" b="1"/>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8" name="Picture 7" descr="A map of a train&#10;&#10;Description automatically generated">
            <a:extLst>
              <a:ext uri="{FF2B5EF4-FFF2-40B4-BE49-F238E27FC236}">
                <a16:creationId xmlns:a16="http://schemas.microsoft.com/office/drawing/2014/main" id="{0D98DDDF-A9E9-5D72-D41B-5DECBD279B3B}"/>
              </a:ext>
            </a:extLst>
          </p:cNvPr>
          <p:cNvPicPr>
            <a:picLocks noChangeAspect="1"/>
          </p:cNvPicPr>
          <p:nvPr/>
        </p:nvPicPr>
        <p:blipFill rotWithShape="1">
          <a:blip r:embed="rId6">
            <a:extLst>
              <a:ext uri="{28A0092B-C50C-407E-A947-70E740481C1C}">
                <a14:useLocalDpi xmlns:a14="http://schemas.microsoft.com/office/drawing/2010/main" val="0"/>
              </a:ext>
            </a:extLst>
          </a:blip>
          <a:srcRect l="283" r="-1" b="-1"/>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249264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787EA-6C3F-680A-C256-B85C272A68E8}"/>
              </a:ext>
            </a:extLst>
          </p:cNvPr>
          <p:cNvSpPr>
            <a:spLocks noGrp="1"/>
          </p:cNvSpPr>
          <p:nvPr>
            <p:ph type="title"/>
          </p:nvPr>
        </p:nvSpPr>
        <p:spPr>
          <a:xfrm>
            <a:off x="971368" y="371719"/>
            <a:ext cx="6125964" cy="1906863"/>
          </a:xfrm>
        </p:spPr>
        <p:txBody>
          <a:bodyPr vert="horz" lIns="91440" tIns="45720" rIns="91440" bIns="45720" rtlCol="0" anchor="b">
            <a:normAutofit/>
          </a:bodyPr>
          <a:lstStyle/>
          <a:p>
            <a:r>
              <a:rPr lang="en-US" kern="1200">
                <a:solidFill>
                  <a:schemeClr val="tx1"/>
                </a:solidFill>
                <a:latin typeface="+mj-lt"/>
                <a:ea typeface="+mj-ea"/>
                <a:cs typeface="+mj-cs"/>
              </a:rPr>
              <a:t>Acknowledgments</a:t>
            </a:r>
          </a:p>
        </p:txBody>
      </p:sp>
      <p:sp>
        <p:nvSpPr>
          <p:cNvPr id="10" name="TextBox 9">
            <a:extLst>
              <a:ext uri="{FF2B5EF4-FFF2-40B4-BE49-F238E27FC236}">
                <a16:creationId xmlns:a16="http://schemas.microsoft.com/office/drawing/2014/main" id="{BCF33BF7-EE12-DA65-994D-687CE25638BB}"/>
              </a:ext>
            </a:extLst>
          </p:cNvPr>
          <p:cNvSpPr txBox="1"/>
          <p:nvPr/>
        </p:nvSpPr>
        <p:spPr>
          <a:xfrm>
            <a:off x="971368" y="2711395"/>
            <a:ext cx="4114801" cy="34655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Unedited image of UK and US spellings of “acknowledgement” from Krista Grace Morris’s “Acknowledgement or Acknowledgment?: The Correct Spelling” on </a:t>
            </a:r>
            <a:r>
              <a:rPr lang="en-US" sz="2000" i="1"/>
              <a:t>INK</a:t>
            </a:r>
          </a:p>
          <a:p>
            <a:pPr indent="-228600">
              <a:lnSpc>
                <a:spcPct val="90000"/>
              </a:lnSpc>
              <a:spcAft>
                <a:spcPts val="600"/>
              </a:spcAft>
              <a:buFont typeface="Arial" panose="020B0604020202020204" pitchFamily="34" charset="0"/>
              <a:buChar char="•"/>
            </a:pPr>
            <a:r>
              <a:rPr lang="en-US" sz="2000"/>
              <a:t>License: </a:t>
            </a:r>
            <a:r>
              <a:rPr lang="en-US" sz="2000">
                <a:hlinkClick r:id="rId2"/>
              </a:rPr>
              <a:t>https://creativecommons.org/licenses/by-nc/4.0/</a:t>
            </a:r>
            <a:endParaRPr lang="en-US" sz="2000"/>
          </a:p>
        </p:txBody>
      </p:sp>
      <p:pic>
        <p:nvPicPr>
          <p:cNvPr id="5" name="Content Placeholder 4" descr="A thank you note on a white surface&#10;&#10;Description automatically generated">
            <a:extLst>
              <a:ext uri="{FF2B5EF4-FFF2-40B4-BE49-F238E27FC236}">
                <a16:creationId xmlns:a16="http://schemas.microsoft.com/office/drawing/2014/main" id="{E5D29C63-BC4E-8F89-3020-7C7CEA5061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1243" r="-1" b="-1"/>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9" name="Picture 8" descr="Cartoon characters of people holding cups and standing next to each other&#10;&#10;Description automatically generated">
            <a:extLst>
              <a:ext uri="{FF2B5EF4-FFF2-40B4-BE49-F238E27FC236}">
                <a16:creationId xmlns:a16="http://schemas.microsoft.com/office/drawing/2014/main" id="{9B6ED9A5-5354-AEDF-F828-2852FBDCD889}"/>
              </a:ext>
            </a:extLst>
          </p:cNvPr>
          <p:cNvPicPr>
            <a:picLocks noChangeAspect="1"/>
          </p:cNvPicPr>
          <p:nvPr/>
        </p:nvPicPr>
        <p:blipFill rotWithShape="1">
          <a:blip r:embed="rId4">
            <a:extLst>
              <a:ext uri="{28A0092B-C50C-407E-A947-70E740481C1C}">
                <a14:useLocalDpi xmlns:a14="http://schemas.microsoft.com/office/drawing/2010/main" val="0"/>
              </a:ext>
            </a:extLst>
          </a:blip>
          <a:srcRect l="16880" r="16716" b="2"/>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7" name="Picture 6" descr="A hand holding up a sign&#10;&#10;Description automatically generated">
            <a:extLst>
              <a:ext uri="{FF2B5EF4-FFF2-40B4-BE49-F238E27FC236}">
                <a16:creationId xmlns:a16="http://schemas.microsoft.com/office/drawing/2014/main" id="{2E48C6FD-F630-0280-E9D5-69EEBA289655}"/>
              </a:ext>
            </a:extLst>
          </p:cNvPr>
          <p:cNvPicPr>
            <a:picLocks noChangeAspect="1"/>
          </p:cNvPicPr>
          <p:nvPr/>
        </p:nvPicPr>
        <p:blipFill rotWithShape="1">
          <a:blip r:embed="rId5">
            <a:extLst>
              <a:ext uri="{28A0092B-C50C-407E-A947-70E740481C1C}">
                <a14:useLocalDpi xmlns:a14="http://schemas.microsoft.com/office/drawing/2010/main" val="0"/>
              </a:ext>
            </a:extLst>
          </a:blip>
          <a:srcRect l="5176" r="3197" b="-4"/>
          <a:stretch/>
        </p:blipFill>
        <p:spPr>
          <a:xfrm>
            <a:off x="7621024" y="-5"/>
            <a:ext cx="4579876" cy="353650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spTree>
    <p:extLst>
      <p:ext uri="{BB962C8B-B14F-4D97-AF65-F5344CB8AC3E}">
        <p14:creationId xmlns:p14="http://schemas.microsoft.com/office/powerpoint/2010/main" val="3734878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545</TotalTime>
  <Words>765</Words>
  <Application>Microsoft Office PowerPoint</Application>
  <PresentationFormat>Widescreen</PresentationFormat>
  <Paragraphs>56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Distinguishing Between Renewable and Non-Renewable Energy Resources</vt:lpstr>
      <vt:lpstr>CONTENT</vt:lpstr>
      <vt:lpstr>Distinguishing Between Renewable and Non-Renewable Energy Resources</vt:lpstr>
      <vt:lpstr>Energy Sources in Vancouver</vt:lpstr>
      <vt:lpstr>Transition to Renewable Energy</vt:lpstr>
      <vt:lpstr>Local Strategies for Sustainable Energy</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Distinguishing Between Renewable and Non-Renewable Energy Resources</dc:title>
  <dc:creator>Aiden Black</dc:creator>
  <cp:lastModifiedBy>Aiden Black</cp:lastModifiedBy>
  <cp:revision>101</cp:revision>
  <dcterms:created xsi:type="dcterms:W3CDTF">2024-04-23T17:17:16Z</dcterms:created>
  <dcterms:modified xsi:type="dcterms:W3CDTF">2024-04-25T01:36:17Z</dcterms:modified>
</cp:coreProperties>
</file>